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7" r:id="rId2"/>
    <p:sldId id="258" r:id="rId3"/>
    <p:sldId id="296" r:id="rId4"/>
    <p:sldId id="259" r:id="rId5"/>
    <p:sldId id="289" r:id="rId6"/>
    <p:sldId id="260" r:id="rId7"/>
    <p:sldId id="295" r:id="rId8"/>
    <p:sldId id="261" r:id="rId9"/>
    <p:sldId id="297" r:id="rId10"/>
    <p:sldId id="298" r:id="rId11"/>
    <p:sldId id="299" r:id="rId12"/>
    <p:sldId id="262" r:id="rId13"/>
    <p:sldId id="318" r:id="rId14"/>
    <p:sldId id="319" r:id="rId15"/>
    <p:sldId id="265" r:id="rId16"/>
    <p:sldId id="267" r:id="rId17"/>
    <p:sldId id="268" r:id="rId18"/>
    <p:sldId id="313" r:id="rId19"/>
    <p:sldId id="301" r:id="rId20"/>
    <p:sldId id="269" r:id="rId21"/>
    <p:sldId id="314" r:id="rId22"/>
    <p:sldId id="315" r:id="rId23"/>
    <p:sldId id="316" r:id="rId24"/>
    <p:sldId id="300" r:id="rId25"/>
    <p:sldId id="284" r:id="rId26"/>
    <p:sldId id="304" r:id="rId27"/>
    <p:sldId id="305" r:id="rId28"/>
    <p:sldId id="285" r:id="rId29"/>
    <p:sldId id="306" r:id="rId30"/>
    <p:sldId id="307" r:id="rId31"/>
    <p:sldId id="308" r:id="rId32"/>
    <p:sldId id="286" r:id="rId33"/>
    <p:sldId id="270" r:id="rId34"/>
    <p:sldId id="271" r:id="rId35"/>
    <p:sldId id="309" r:id="rId36"/>
    <p:sldId id="272" r:id="rId37"/>
    <p:sldId id="312" r:id="rId38"/>
    <p:sldId id="273" r:id="rId39"/>
    <p:sldId id="310" r:id="rId40"/>
    <p:sldId id="288" r:id="rId41"/>
    <p:sldId id="278" r:id="rId42"/>
    <p:sldId id="281" r:id="rId43"/>
    <p:sldId id="294" r:id="rId44"/>
    <p:sldId id="320" r:id="rId45"/>
    <p:sldId id="321" r:id="rId46"/>
    <p:sldId id="322" r:id="rId47"/>
    <p:sldId id="324" r:id="rId48"/>
    <p:sldId id="282" r:id="rId4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36" autoAdjust="0"/>
    <p:restoredTop sz="90946" autoAdjust="0"/>
  </p:normalViewPr>
  <p:slideViewPr>
    <p:cSldViewPr>
      <p:cViewPr>
        <p:scale>
          <a:sx n="70" d="100"/>
          <a:sy n="70" d="100"/>
        </p:scale>
        <p:origin x="-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A49C8D8-39A3-48E2-A2C1-61E270D7232D}" type="datetimeFigureOut">
              <a:rPr lang="zh-CN" altLang="en-US"/>
              <a:pPr>
                <a:defRPr/>
              </a:pPr>
              <a:t>2015/3/19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E352CE3-939A-476C-ADEA-A4F743858F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FE129-F735-422C-85B2-D7ADBBCC6362}" type="slidenum">
              <a:rPr lang="zh-CN" altLang="en-US" smtClean="0">
                <a:ea typeface="宋体" charset="-122"/>
              </a:rPr>
              <a:pPr/>
              <a:t>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12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13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14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</a:rPr>
              <a:t>※ </a:t>
            </a:r>
            <a:r>
              <a:rPr lang="en-US" altLang="zh-CN" dirty="0" err="1" smtClean="0">
                <a:solidFill>
                  <a:schemeClr val="bg1"/>
                </a:solidFill>
              </a:rPr>
              <a:t>Atypon</a:t>
            </a:r>
            <a:r>
              <a:rPr lang="en-US" altLang="zh-CN" dirty="0" smtClean="0">
                <a:solidFill>
                  <a:schemeClr val="bg1"/>
                </a:solidFill>
              </a:rPr>
              <a:t> also supports the online platform of ACS(American Chemistry Society) publications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4476C-6BC3-4EEC-AA96-BCDDB7DBB72D}" type="slidenum">
              <a:rPr lang="zh-CN" altLang="en-US" smtClean="0">
                <a:ea typeface="宋体" charset="-122"/>
              </a:rPr>
              <a:pPr/>
              <a:t>15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方便查看同一时期举办了多少会议</a:t>
            </a: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129FAD-36AB-4D6B-AE46-0BCB0FC9EB93}" type="slidenum">
              <a:rPr lang="zh-CN" altLang="en-US" smtClean="0">
                <a:ea typeface="宋体" charset="-122"/>
              </a:rPr>
              <a:pPr/>
              <a:t>28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方便查看同一应用领域的资料</a:t>
            </a:r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F91E1-0469-4FA9-B4EA-74BEAC9D04D9}" type="slidenum">
              <a:rPr lang="zh-CN" altLang="en-US" smtClean="0">
                <a:ea typeface="宋体" charset="-122"/>
              </a:rPr>
              <a:pPr/>
              <a:t>29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363D6-0D05-4B16-A9B6-7F09715B986B}" type="slidenum">
              <a:rPr lang="zh-CN" altLang="en-US" smtClean="0">
                <a:ea typeface="宋体" charset="-122"/>
              </a:rPr>
              <a:pPr/>
              <a:t>30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0A034-0651-4246-8533-1C47164F249A}" type="slidenum">
              <a:rPr lang="zh-CN" altLang="en-US" smtClean="0">
                <a:ea typeface="宋体" charset="-122"/>
              </a:rPr>
              <a:pPr/>
              <a:t>31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853DF0-5E17-4077-BAE6-4A680B87C6A7}" type="slidenum">
              <a:rPr lang="zh-CN" altLang="en-US" smtClean="0">
                <a:ea typeface="宋体" charset="-122"/>
              </a:rPr>
              <a:pPr/>
              <a:t>32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例如 一个技术有多种名称 可将所有名称罗列出来 用</a:t>
            </a:r>
            <a:r>
              <a:rPr lang="en-US" altLang="zh-CN" smtClean="0"/>
              <a:t>OR</a:t>
            </a:r>
            <a:r>
              <a:rPr lang="zh-CN" altLang="en-US" smtClean="0"/>
              <a:t>连接</a:t>
            </a:r>
            <a:endParaRPr lang="en-US" altLang="zh-CN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2FFF0-B91B-40E1-81E3-C8EB30A192C9}" type="slidenum">
              <a:rPr lang="zh-CN" altLang="en-US" smtClean="0">
                <a:ea typeface="宋体" charset="-122"/>
              </a:rPr>
              <a:pPr/>
              <a:t>36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美国最早的全国性学会</a:t>
            </a:r>
            <a:endParaRPr lang="en-US" altLang="zh-CN" smtClean="0"/>
          </a:p>
          <a:p>
            <a:r>
              <a:rPr lang="zh-CN" altLang="en-US" smtClean="0"/>
              <a:t>同时期成立的还有美国建筑师学会</a:t>
            </a:r>
            <a:endParaRPr lang="en-US" altLang="zh-CN" smtClean="0"/>
          </a:p>
          <a:p>
            <a:r>
              <a:rPr lang="zh-CN" altLang="en-US" smtClean="0"/>
              <a:t>所以</a:t>
            </a:r>
            <a:r>
              <a:rPr lang="en-US" altLang="zh-CN" smtClean="0"/>
              <a:t>ASCE</a:t>
            </a:r>
            <a:r>
              <a:rPr lang="zh-CN" altLang="en-US" smtClean="0"/>
              <a:t>涵盖的学科比较系统全面</a:t>
            </a: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452DC-4C64-4CDD-9C79-39E9399214BE}" type="slidenum">
              <a:rPr lang="zh-CN" altLang="en-US" smtClean="0">
                <a:ea typeface="宋体" charset="-122"/>
              </a:rPr>
              <a:pPr/>
              <a:t>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4215B-6378-4763-92C5-6D60AF7941F4}" type="slidenum">
              <a:rPr lang="zh-CN" altLang="en-US" smtClean="0">
                <a:ea typeface="宋体" charset="-122"/>
              </a:rPr>
              <a:pPr/>
              <a:t>37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检索词不变、文章更新→请保存检索式</a:t>
            </a:r>
            <a:endParaRPr lang="en-US" altLang="zh-CN" smtClean="0"/>
          </a:p>
          <a:p>
            <a:r>
              <a:rPr lang="zh-CN" altLang="en-US" smtClean="0"/>
              <a:t>检索词常常变化→请将单篇文章加入收藏</a:t>
            </a:r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AD6DD-D756-4B0E-8A79-39E81293A30A}" type="slidenum">
              <a:rPr lang="zh-CN" altLang="en-US" smtClean="0">
                <a:ea typeface="宋体" charset="-122"/>
              </a:rPr>
              <a:pPr/>
              <a:t>38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A61244-7BDC-4B2A-9F6F-8AD02327BFB6}" type="slidenum">
              <a:rPr lang="zh-CN" altLang="en-US" smtClean="0">
                <a:ea typeface="宋体" charset="-122"/>
              </a:rPr>
              <a:pPr/>
              <a:t>39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43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44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45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46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47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5752-94BC-4A24-BA84-708F0F3B81F6}" type="slidenum">
              <a:rPr lang="zh-CN" altLang="en-US" smtClean="0">
                <a:ea typeface="宋体" charset="-122"/>
              </a:rPr>
              <a:pPr/>
              <a:t>48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5A73A-2E5F-46CA-834D-5651318C035E}" type="slidenum">
              <a:rPr lang="zh-CN" altLang="en-US" smtClean="0">
                <a:ea typeface="宋体" charset="-122"/>
              </a:rPr>
              <a:pPr/>
              <a:t>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S</a:t>
            </a:r>
            <a:endParaRPr lang="en-US" altLang="zh-CN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2B9AC4-EEE7-4BC6-93FD-41638E2E2503}" type="slidenum">
              <a:rPr lang="zh-CN" altLang="en-US" smtClean="0">
                <a:ea typeface="宋体" charset="-122"/>
              </a:rPr>
              <a:pPr/>
              <a:t>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E568E9-B787-4ABE-96AB-7987F897D782}" type="slidenum">
              <a:rPr lang="zh-CN" altLang="en-US" smtClean="0">
                <a:ea typeface="宋体" charset="-122"/>
              </a:rPr>
              <a:pPr/>
              <a:t>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2BE39-8947-4BAB-8B6D-73D91B608CF0}" type="slidenum">
              <a:rPr lang="zh-CN" altLang="en-US" smtClean="0">
                <a:ea typeface="宋体" charset="-122"/>
              </a:rPr>
              <a:pPr/>
              <a:t>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12C91-C03F-4AC6-9C2C-337131EFC0C8}" type="slidenum">
              <a:rPr lang="zh-CN" altLang="en-US" smtClean="0">
                <a:ea typeface="宋体" charset="-122"/>
              </a:rPr>
              <a:pPr/>
              <a:t>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3FF23-31F5-468F-98F4-607F9EF08178}" type="slidenum">
              <a:rPr lang="zh-CN" altLang="en-US" smtClean="0">
                <a:ea typeface="宋体" charset="-122"/>
              </a:rPr>
              <a:pPr/>
              <a:t>10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84BA6-7B40-4076-B231-A93E23B1D6BF}" type="slidenum">
              <a:rPr lang="zh-CN" altLang="en-US" smtClean="0">
                <a:ea typeface="宋体" charset="-122"/>
              </a:rPr>
              <a:pPr/>
              <a:t>11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3993-D438-48CC-B798-43C035D350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96D4-1A27-46BF-BF41-9677C9C2B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A713-DA36-4122-AB4F-4747BA33C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E7C92A-6AA0-474B-9272-E8470C10484E}" type="datetimeFigureOut">
              <a:rPr lang="zh-CN" altLang="en-US"/>
              <a:pPr>
                <a:defRPr/>
              </a:pPr>
              <a:t>2015/3/19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0FC1B3-7DE7-48C9-BFBE-5EE09E76F6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scelibrary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CE4036.7C26EAE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13.jpg@01CE4036.7C26EAE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4.jpg@01CE4036.7C26EAE0" TargetMode="Externa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1785938" y="4786313"/>
            <a:ext cx="5486400" cy="46166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iGroup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中国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85875" y="1928813"/>
            <a:ext cx="6324600" cy="157003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美国土木工程学会</a:t>
            </a:r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全文数据库介绍及使用指南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714356"/>
          <a:ext cx="8072494" cy="5472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5400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环境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altLang="zh-CN" sz="20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NVR</a:t>
                      </a:r>
                    </a:p>
                    <a:p>
                      <a:pPr algn="ctr" fontAlgn="ctr"/>
                      <a:endParaRPr lang="en-US" altLang="zh-CN" sz="2000" b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0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建筑学</a:t>
                      </a:r>
                      <a:endParaRPr lang="en-US" altLang="zh-CN" sz="2000" b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ARCH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Environmental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环境工程杂志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Practice Periodical of Hazardous, Toxic &amp; Radioactive Waste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危险性、毒性和放射性废物管理实用期刊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Urban Planning and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城市规划与发展杂志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Infrastructure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基础</a:t>
                      </a:r>
                      <a:r>
                        <a:rPr kumimoji="0" lang="zh-CN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设施系统</a:t>
                      </a:r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杂志</a:t>
                      </a:r>
                      <a:endParaRPr kumimoji="0" lang="en-US" altLang="zh-CN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Energy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能源工程杂志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Hydraulic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水力工程杂志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Irrigation and Drainage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灌溉与排水工程杂志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Pipeline Systems Engineering and Practice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管道系统工程和实践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Architectural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Journal of Sustainable Water in the Built Environment</a:t>
                      </a:r>
                      <a:r>
                        <a:rPr kumimoji="0" lang="en-US" altLang="zh-CN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0" lang="en-US" altLang="en-US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建成环境中的可持续用水</a:t>
                      </a:r>
                      <a:endParaRPr kumimoji="0" lang="en-US" altLang="zh-CN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6283131"/>
            <a:ext cx="6858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※ 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年新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刊之一，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研究建成环境、建筑物和景观中的用水问题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471091"/>
          <a:ext cx="8072494" cy="52439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7200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管理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MNG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Construction Engineering and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建筑工程与管理杂志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Management in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工程管理杂志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Performance of Constructed 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竣工设施性能杂志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Professional Issues in Engineering Education and Practise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工程教育与实践专业问题杂志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Leadership and Management in Engineering</a:t>
                      </a:r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0" lang="en-US" altLang="en-US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工程领导与管理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Legal Affairs and Dispute Resolution in Engineering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工程建设中的法律事务和纠纷解决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Journal of Risk and Uncertainty in Engineering Systems, Part A: Civil Engineering</a:t>
                      </a:r>
                      <a:r>
                        <a:rPr kumimoji="0" lang="en-US" altLang="zh-CN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※※</a:t>
                      </a:r>
                      <a:endParaRPr kumimoji="0" lang="en-US" altLang="en-US" sz="20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工程系统中的风险和不确定性，</a:t>
                      </a:r>
                      <a:r>
                        <a:rPr kumimoji="0" lang="en-US" altLang="zh-CN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zh-CN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辑：土木工程</a:t>
                      </a:r>
                      <a:endParaRPr kumimoji="0" lang="en-US" altLang="zh-CN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5934670"/>
            <a:ext cx="80010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※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2014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年起停刊， 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2001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至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2013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年内容可在线访问</a:t>
            </a:r>
            <a:endParaRPr lang="en-US" altLang="zh-CN" sz="20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fontAlgn="ctr"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※※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年新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刊之一，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与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ASME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（美国机械工程师学会）共享一个编委会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2004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年秋季上线，存档年代不断扩展中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＞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400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卷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，＞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40,000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篇，以每年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4000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篇的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速度更新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宜按会议录主办方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(sponsors)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和主题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(topics)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浏览</a:t>
            </a: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628" t="56662" r="33016" b="9340"/>
          <a:stretch>
            <a:fillRect/>
          </a:stretch>
        </p:blipFill>
        <p:spPr bwMode="auto">
          <a:xfrm>
            <a:off x="928662" y="4286256"/>
            <a:ext cx="7072362" cy="2357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357290" y="5643578"/>
            <a:ext cx="635798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1857364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＞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个主题</a:t>
            </a: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644" y="2357430"/>
          <a:ext cx="5524496" cy="4119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3186"/>
                <a:gridCol w="2591310"/>
              </a:tblGrid>
              <a:tr h="370840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会议录主题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会议数量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航天工程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建筑工程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桥梁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职业发展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海岸工程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寒区工程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土工中的计算机技术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施工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防灾减灾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能源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工程力学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环境工程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鉴证工程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测绘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地质技术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191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357994"/>
            <a:ext cx="2053058" cy="41142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929454" y="5500702"/>
            <a:ext cx="207170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1857364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＞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个主题</a:t>
            </a: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644" y="2357430"/>
          <a:ext cx="5667372" cy="4119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42900"/>
                <a:gridCol w="2824472"/>
              </a:tblGrid>
              <a:tr h="370840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/>
                        <a:t>会议录主题</a:t>
                      </a:r>
                      <a:endParaRPr lang="zh-CN" altLang="en-US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/>
                        <a:t>会议数量</a:t>
                      </a:r>
                      <a:r>
                        <a:rPr lang="en-US" altLang="zh-CN" sz="1800" kern="1200" dirty="0" smtClean="0"/>
                        <a:t>※</a:t>
                      </a:r>
                      <a:endParaRPr lang="zh-CN" altLang="en-US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基础建设管理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生命线系统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建筑材料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海洋工程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路面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管线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港口建设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风险管理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结构工程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可持续发展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交通运输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隧道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城市规划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水资源管理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航道</a:t>
                      </a:r>
                      <a:r>
                        <a:rPr lang="en-US" altLang="zh-CN" sz="1600" dirty="0" smtClean="0"/>
                        <a:t>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51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5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35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12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109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8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13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54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75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43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27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54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29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2298" y="2357430"/>
            <a:ext cx="18574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※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一个会议有不止有一个主题，因此会议数量有重叠</a:t>
            </a:r>
            <a:endParaRPr lang="en-US" altLang="zh-CN" sz="20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36613" y="1785926"/>
            <a:ext cx="78073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2012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年起，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选择 </a:t>
            </a:r>
            <a:r>
              <a:rPr lang="en-US" altLang="zh-CN" sz="2400" dirty="0" err="1">
                <a:solidFill>
                  <a:schemeClr val="bg1"/>
                </a:solidFill>
                <a:latin typeface="+mn-lt"/>
                <a:ea typeface="+mn-ea"/>
              </a:rPr>
              <a:t>Atypon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平台作为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线上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图书馆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全球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最大的土木工程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数据库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囊括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所有电子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资源，中国用户可访问到 </a:t>
            </a:r>
            <a:r>
              <a:rPr lang="en-US" altLang="zh-CN" sz="2400" dirty="0" smtClean="0">
                <a:solidFill>
                  <a:schemeClr val="bg1"/>
                </a:solidFill>
              </a:rPr>
              <a:t>10 </a:t>
            </a:r>
            <a:r>
              <a:rPr lang="zh-CN" altLang="en-US" sz="2400" dirty="0" smtClean="0">
                <a:solidFill>
                  <a:schemeClr val="bg1"/>
                </a:solidFill>
              </a:rPr>
              <a:t>万多篇文献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chemeClr val="bg1"/>
                </a:solidFill>
              </a:rPr>
              <a:t>每月产生五十万次全球下载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请访问 </a:t>
            </a:r>
            <a:r>
              <a:rPr lang="en-US" altLang="zh-CN" sz="2400" u="sng" dirty="0">
                <a:solidFill>
                  <a:srgbClr val="002060"/>
                </a:solidFill>
                <a:latin typeface="+mn-lt"/>
                <a:ea typeface="+mn-ea"/>
                <a:hlinkClick r:id="rId3"/>
              </a:rPr>
              <a:t>http</a:t>
            </a:r>
            <a:r>
              <a:rPr lang="en-US" altLang="zh-CN" sz="2400" u="sng" dirty="0" smtClean="0">
                <a:solidFill>
                  <a:srgbClr val="002060"/>
                </a:solidFill>
                <a:latin typeface="+mn-lt"/>
                <a:ea typeface="+mn-ea"/>
                <a:hlinkClick r:id="rId3"/>
              </a:rPr>
              <a:t>://ascelibrary.org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defRPr/>
            </a:pP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611188" y="1196975"/>
            <a:ext cx="342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线上图书馆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2624"/>
            <a:ext cx="8358246" cy="128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 t="6828"/>
          <a:stretch>
            <a:fillRect/>
          </a:stretch>
        </p:blipFill>
        <p:spPr bwMode="auto">
          <a:xfrm>
            <a:off x="428625" y="1928813"/>
            <a:ext cx="8286750" cy="3619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85813" y="3786188"/>
            <a:ext cx="5715000" cy="3571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矩形 10"/>
          <p:cNvSpPr>
            <a:spLocks noChangeArrowheads="1"/>
          </p:cNvSpPr>
          <p:nvPr/>
        </p:nvSpPr>
        <p:spPr bwMode="auto">
          <a:xfrm>
            <a:off x="611188" y="765175"/>
            <a:ext cx="55975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如何使用 </a:t>
            </a: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线上图书馆？</a:t>
            </a:r>
            <a:endParaRPr lang="en-US" altLang="zh-CN" sz="32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/>
          <a:srcRect b="32412"/>
          <a:stretch>
            <a:fillRect/>
          </a:stretch>
        </p:blipFill>
        <p:spPr bwMode="auto">
          <a:xfrm>
            <a:off x="2000250" y="4071938"/>
            <a:ext cx="4214813" cy="1928812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929438" y="5572125"/>
            <a:ext cx="1785937" cy="1022350"/>
          </a:xfrm>
          <a:prstGeom prst="wedgeRoundRectCallout">
            <a:avLst>
              <a:gd name="adj1" fmla="val -91005"/>
              <a:gd name="adj2" fmla="val -20496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使用</a:t>
            </a:r>
            <a:r>
              <a:rPr lang="en-US" altLang="zh-CN"/>
              <a:t>JOURNALS</a:t>
            </a:r>
          </a:p>
          <a:p>
            <a:pPr algn="ctr"/>
            <a:r>
              <a:rPr lang="zh-CN" altLang="en-US"/>
              <a:t>下拉菜单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14313" y="6135688"/>
            <a:ext cx="3071812" cy="407987"/>
          </a:xfrm>
          <a:prstGeom prst="wedgeRoundRectCallout">
            <a:avLst>
              <a:gd name="adj1" fmla="val 31801"/>
              <a:gd name="adj2" fmla="val -45832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选择单本期刊或全部期刊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275512" cy="4643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国际地质力学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International Journal of </a:t>
            </a:r>
            <a:r>
              <a:rPr lang="en-US" altLang="zh-CN" sz="2000" i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Geomechanics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的主页为例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688" y="3643313"/>
            <a:ext cx="1295400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14313" y="1500188"/>
            <a:ext cx="1714500" cy="1328737"/>
          </a:xfrm>
          <a:prstGeom prst="wedgeRoundRectCallout">
            <a:avLst>
              <a:gd name="adj1" fmla="val 19213"/>
              <a:gd name="adj2" fmla="val 11325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即将发表在下一期的论文，已经编辑审阅，未交付排印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57813" y="3571875"/>
            <a:ext cx="2143125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429375" y="2270125"/>
            <a:ext cx="1714500" cy="1020763"/>
          </a:xfrm>
          <a:prstGeom prst="wedgeRoundRectCallout">
            <a:avLst>
              <a:gd name="adj1" fmla="val 16782"/>
              <a:gd name="adj2" fmla="val 7399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了解该期刊的基本研究范围以及编辑队伍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43250" y="3643313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4429125" y="1928813"/>
            <a:ext cx="1219200" cy="1020762"/>
          </a:xfrm>
          <a:prstGeom prst="wedgeRoundRectCallout">
            <a:avLst>
              <a:gd name="adj1" fmla="val -79204"/>
              <a:gd name="adj2" fmla="val 12354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点击获取该期刊的邮件提醒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86188" y="5715000"/>
            <a:ext cx="1785937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14313" y="4786313"/>
            <a:ext cx="1857375" cy="714375"/>
          </a:xfrm>
          <a:prstGeom prst="wedgeRoundRectCallout">
            <a:avLst>
              <a:gd name="adj1" fmla="val 147088"/>
              <a:gd name="adj2" fmla="val 7069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单种期刊最受欢迎的文章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275512" cy="4643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国际地质力学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International Journal of </a:t>
            </a:r>
            <a:r>
              <a:rPr lang="en-US" altLang="zh-CN" sz="2000" i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Geomechanics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的主页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688" y="4000500"/>
            <a:ext cx="1295400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14313" y="1285875"/>
            <a:ext cx="1714500" cy="1020763"/>
          </a:xfrm>
          <a:prstGeom prst="wedgeRoundRectCallout">
            <a:avLst>
              <a:gd name="adj1" fmla="val -7056"/>
              <a:gd name="adj2" fmla="val 20142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查看该期刊自创刊以来的全部卷期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57813" y="2214563"/>
            <a:ext cx="714375" cy="7143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429375" y="2270125"/>
            <a:ext cx="1714500" cy="1635125"/>
          </a:xfrm>
          <a:prstGeom prst="wedgeRoundRectCallout">
            <a:avLst>
              <a:gd name="adj1" fmla="val -69986"/>
              <a:gd name="adj2" fmla="val -3697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期刊所属的</a:t>
            </a:r>
            <a:r>
              <a:rPr lang="en-US" altLang="zh-CN"/>
              <a:t>ASCE</a:t>
            </a:r>
            <a:r>
              <a:rPr lang="zh-CN" altLang="en-US"/>
              <a:t>技术部门，点击了解该部门的研究领域和活动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43250" y="3786188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4067175" y="2049463"/>
            <a:ext cx="1219200" cy="1022350"/>
          </a:xfrm>
          <a:prstGeom prst="wedgeRoundRectCallout">
            <a:avLst>
              <a:gd name="adj1" fmla="val -52338"/>
              <a:gd name="adj2" fmla="val 11286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被收藏到您账号的文章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14313" y="4786313"/>
            <a:ext cx="1714500" cy="1635125"/>
          </a:xfrm>
          <a:prstGeom prst="wedgeRoundRectCallout">
            <a:avLst>
              <a:gd name="adj1" fmla="val 42194"/>
              <a:gd name="adj2" fmla="val -8482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/>
              <a:t>1983</a:t>
            </a:r>
            <a:r>
              <a:rPr lang="zh-CN" altLang="en-US"/>
              <a:t>年前创刊的期刊，仅能访问到它</a:t>
            </a:r>
            <a:r>
              <a:rPr lang="en-GB" altLang="zh-CN"/>
              <a:t>1983</a:t>
            </a:r>
            <a:r>
              <a:rPr lang="zh-CN" altLang="en-US"/>
              <a:t>年以来的全部卷期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309688" y="1357313"/>
            <a:ext cx="6524625" cy="53578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0563" y="1908175"/>
            <a:ext cx="1500187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14313" y="2806700"/>
            <a:ext cx="2071687" cy="407988"/>
          </a:xfrm>
          <a:prstGeom prst="wedgeRoundRectCallout">
            <a:avLst>
              <a:gd name="adj1" fmla="val 18245"/>
              <a:gd name="adj2" fmla="val 5372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选择所需期刊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58000" y="4521200"/>
            <a:ext cx="857250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7429500" y="2122488"/>
            <a:ext cx="1500188" cy="1020762"/>
          </a:xfrm>
          <a:prstGeom prst="wedgeRoundRectCallout">
            <a:avLst>
              <a:gd name="adj1" fmla="val -170361"/>
              <a:gd name="adj2" fmla="val -587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在</a:t>
            </a:r>
            <a:r>
              <a:rPr lang="en-US" altLang="zh-CN"/>
              <a:t>Alerts</a:t>
            </a:r>
            <a:r>
              <a:rPr lang="zh-CN" altLang="en-US"/>
              <a:t>选项卡下进行订阅操作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5214938" y="5092700"/>
            <a:ext cx="2143125" cy="407988"/>
          </a:xfrm>
          <a:prstGeom prst="wedgeRoundRectCallout">
            <a:avLst>
              <a:gd name="adj1" fmla="val 48361"/>
              <a:gd name="adj2" fmla="val -14313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选择邮件提醒频率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如何设置邮件提醒？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214313" y="2000250"/>
            <a:ext cx="2071687" cy="407988"/>
          </a:xfrm>
          <a:prstGeom prst="wedgeRoundRectCallout">
            <a:avLst>
              <a:gd name="adj1" fmla="val 31120"/>
              <a:gd name="adj2" fmla="val -12840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登陆后进入</a:t>
            </a:r>
            <a:r>
              <a:rPr lang="en-US" altLang="zh-CN"/>
              <a:t>Profile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5" grpId="0" animBg="1"/>
      <p:bldP spid="1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611188" y="1196975"/>
            <a:ext cx="1004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844675"/>
            <a:ext cx="78486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简介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出版物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平台使用技巧</a:t>
            </a: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72500" cy="51212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29250" y="2786063"/>
            <a:ext cx="936625" cy="2095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0" y="3857625"/>
            <a:ext cx="214313" cy="1428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00875" y="4143375"/>
            <a:ext cx="1643063" cy="374650"/>
          </a:xfrm>
          <a:prstGeom prst="wedgeRoundRectCallout">
            <a:avLst>
              <a:gd name="adj1" fmla="val -290852"/>
              <a:gd name="adj2" fmla="val -10503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勾选需要的文章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643688" y="2857500"/>
            <a:ext cx="2000250" cy="919163"/>
          </a:xfrm>
          <a:prstGeom prst="wedgeRoundRectCallout">
            <a:avLst>
              <a:gd name="adj1" fmla="val -63616"/>
              <a:gd name="adj2" fmla="val -4843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收藏勾选的文章，即可在期刊主页的</a:t>
            </a:r>
            <a:r>
              <a:rPr lang="en-US" altLang="zh-CN" sz="1600"/>
              <a:t>Favourite</a:t>
            </a:r>
            <a:r>
              <a:rPr lang="zh-CN" altLang="en-US" sz="1600"/>
              <a:t>下看到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8625" y="2428875"/>
            <a:ext cx="2071688" cy="18573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1214438" y="4857750"/>
            <a:ext cx="1428750" cy="1450975"/>
          </a:xfrm>
          <a:prstGeom prst="wedgeRoundRectCallout">
            <a:avLst>
              <a:gd name="adj1" fmla="val 7894"/>
              <a:gd name="adj2" fmla="val -15288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左栏有期刊历史，点击各</a:t>
            </a:r>
            <a:r>
              <a:rPr lang="en-US" altLang="zh-CN" sz="1600"/>
              <a:t>issue</a:t>
            </a:r>
            <a:r>
              <a:rPr lang="zh-CN" altLang="en-US" sz="1600"/>
              <a:t>或</a:t>
            </a:r>
            <a:r>
              <a:rPr lang="en-US" altLang="zh-CN" sz="1600"/>
              <a:t>volume</a:t>
            </a:r>
            <a:r>
              <a:rPr lang="zh-CN" altLang="en-US" sz="1600"/>
              <a:t>查看前后卷期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每一期的目录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72500" cy="51212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75" y="2143125"/>
            <a:ext cx="714375" cy="1428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00875" y="4143375"/>
            <a:ext cx="1643063" cy="647700"/>
          </a:xfrm>
          <a:prstGeom prst="wedgeRoundRectCallout">
            <a:avLst>
              <a:gd name="adj1" fmla="val 4023"/>
              <a:gd name="adj2" fmla="val -32183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在某一期内进行全文检索</a:t>
            </a: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215063" y="5286375"/>
            <a:ext cx="2428875" cy="1192213"/>
          </a:xfrm>
          <a:prstGeom prst="wedgeRoundRectCallout">
            <a:avLst>
              <a:gd name="adj1" fmla="val -50181"/>
              <a:gd name="adj2" fmla="val -8253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查看文章的摘要、</a:t>
            </a:r>
            <a:r>
              <a:rPr lang="en-US" altLang="zh-CN" sz="1600"/>
              <a:t>HTML</a:t>
            </a:r>
            <a:r>
              <a:rPr lang="zh-CN" altLang="en-US" sz="1600"/>
              <a:t>格式全文、参考文献、</a:t>
            </a:r>
            <a:r>
              <a:rPr lang="en-US" altLang="zh-CN" sz="1600"/>
              <a:t>PDF</a:t>
            </a:r>
            <a:r>
              <a:rPr lang="zh-CN" altLang="en-US" sz="1600"/>
              <a:t>全文和转载允许声明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14688" y="4572000"/>
            <a:ext cx="3071812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每一期的目录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 l="2930"/>
          <a:stretch>
            <a:fillRect/>
          </a:stretch>
        </p:blipFill>
        <p:spPr bwMode="auto">
          <a:xfrm>
            <a:off x="6429375" y="785813"/>
            <a:ext cx="2366963" cy="10572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00063" y="1428750"/>
            <a:ext cx="2143125" cy="374650"/>
          </a:xfrm>
          <a:prstGeom prst="wedgeRoundRectCallout">
            <a:avLst>
              <a:gd name="adj1" fmla="val 36301"/>
              <a:gd name="adj2" fmla="val 1335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查看不同的文章类型</a:t>
            </a:r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500063" y="3697288"/>
            <a:ext cx="2143125" cy="647700"/>
          </a:xfrm>
          <a:prstGeom prst="wedgeRoundRectCallout">
            <a:avLst>
              <a:gd name="adj1" fmla="val 36301"/>
              <a:gd name="adj2" fmla="val -25707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如技术论文、说明文、讨论、案例分析等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 r="25243"/>
          <a:stretch>
            <a:fillRect/>
          </a:stretch>
        </p:blipFill>
        <p:spPr bwMode="auto">
          <a:xfrm>
            <a:off x="5643563" y="2857500"/>
            <a:ext cx="3286125" cy="22113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286375"/>
            <a:ext cx="1981200" cy="1190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 r="16817"/>
          <a:stretch>
            <a:fillRect/>
          </a:stretch>
        </p:blipFill>
        <p:spPr bwMode="auto">
          <a:xfrm>
            <a:off x="285750" y="1285875"/>
            <a:ext cx="5154613" cy="3786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/>
          <a:srcRect l="41011" r="49509" b="-2274"/>
          <a:stretch>
            <a:fillRect/>
          </a:stretch>
        </p:blipFill>
        <p:spPr bwMode="auto">
          <a:xfrm>
            <a:off x="2286000" y="857250"/>
            <a:ext cx="6429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143000" y="5786438"/>
            <a:ext cx="1785938" cy="647700"/>
          </a:xfrm>
          <a:prstGeom prst="wedgeRoundRectCallout">
            <a:avLst>
              <a:gd name="adj1" fmla="val 79671"/>
              <a:gd name="adj2" fmla="val -10881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可单独打开查看并拷贝的图表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HTML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全文页面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3929063" y="1285875"/>
            <a:ext cx="1714500" cy="919163"/>
          </a:xfrm>
          <a:prstGeom prst="wedgeRoundRectCallout">
            <a:avLst>
              <a:gd name="adj1" fmla="val -120537"/>
              <a:gd name="adj2" fmla="val 21951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施引和被引文献的全文或摘要链接</a:t>
            </a:r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6929438" y="1285875"/>
            <a:ext cx="2000250" cy="374650"/>
          </a:xfrm>
          <a:prstGeom prst="wedgeRoundRectCallout">
            <a:avLst>
              <a:gd name="adj1" fmla="val 23065"/>
              <a:gd name="adj2" fmla="val 43444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更详细的作者信息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349860"/>
            <a:ext cx="6781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22"/>
            <a:ext cx="8501062" cy="39925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0" y="1920860"/>
            <a:ext cx="785813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72313" y="3206735"/>
            <a:ext cx="1643062" cy="374650"/>
          </a:xfrm>
          <a:prstGeom prst="wedgeRoundRectCallout">
            <a:avLst>
              <a:gd name="adj1" fmla="val 38907"/>
              <a:gd name="adj2" fmla="val -33276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前后翻页</a:t>
            </a: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214813" y="5773722"/>
            <a:ext cx="4429125" cy="374650"/>
          </a:xfrm>
          <a:prstGeom prst="wedgeRoundRectCallout">
            <a:avLst>
              <a:gd name="adj1" fmla="val -41241"/>
              <a:gd name="adj2" fmla="val -1149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1600"/>
              <a:t>2005</a:t>
            </a:r>
            <a:r>
              <a:rPr lang="zh-CN" altLang="en-US" sz="1600"/>
              <a:t>年后发表的文章有</a:t>
            </a:r>
            <a:r>
              <a:rPr lang="en-US" altLang="zh-CN" sz="1600"/>
              <a:t>HTML</a:t>
            </a:r>
            <a:r>
              <a:rPr lang="zh-CN" altLang="en-US" sz="1600"/>
              <a:t>和</a:t>
            </a:r>
            <a:r>
              <a:rPr lang="en-US" altLang="zh-CN" sz="1600"/>
              <a:t>PDF</a:t>
            </a:r>
            <a:r>
              <a:rPr lang="zh-CN" altLang="en-US" sz="1600"/>
              <a:t>两种格式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57813" y="2420922"/>
            <a:ext cx="2000250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文章摘要页面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00063" y="1492235"/>
            <a:ext cx="1500187" cy="374650"/>
          </a:xfrm>
          <a:prstGeom prst="wedgeRoundRectCallout">
            <a:avLst>
              <a:gd name="adj1" fmla="val 176944"/>
              <a:gd name="adj2" fmla="val -595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返回目录</a:t>
            </a:r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500063" y="3992547"/>
            <a:ext cx="2000250" cy="647700"/>
          </a:xfrm>
          <a:prstGeom prst="wedgeRoundRectCallout">
            <a:avLst>
              <a:gd name="adj1" fmla="val 227069"/>
              <a:gd name="adj2" fmla="val -25573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查看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  <a:endParaRPr lang="en-US" altLang="zh-CN" sz="1600"/>
          </a:p>
          <a:p>
            <a:pPr algn="ctr"/>
            <a:r>
              <a:rPr lang="zh-CN" altLang="en-US" sz="1600"/>
              <a:t>文章被引用情况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323975"/>
            <a:ext cx="7019925" cy="42100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14625" y="4357688"/>
            <a:ext cx="1785938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928688" y="3286125"/>
            <a:ext cx="1785937" cy="919163"/>
          </a:xfrm>
          <a:prstGeom prst="wedgeRoundRectCallout">
            <a:avLst>
              <a:gd name="adj1" fmla="val -6069"/>
              <a:gd name="adj2" fmla="val -2314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或直接点击主页导航栏的</a:t>
            </a:r>
            <a:r>
              <a:rPr lang="en-US" altLang="zh-CN" sz="1600"/>
              <a:t>JOURNALS</a:t>
            </a:r>
            <a:endParaRPr lang="zh-CN" altLang="en-US" sz="1600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715125" y="3571875"/>
            <a:ext cx="1643063" cy="919163"/>
          </a:xfrm>
          <a:prstGeom prst="wedgeRoundRectCallout">
            <a:avLst>
              <a:gd name="adj1" fmla="val -181116"/>
              <a:gd name="adj2" fmla="val 5443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查看所有</a:t>
            </a:r>
            <a:r>
              <a:rPr lang="en-US" altLang="zh-CN" sz="1600"/>
              <a:t>ASCE</a:t>
            </a:r>
            <a:r>
              <a:rPr lang="zh-CN" altLang="en-US" sz="1600"/>
              <a:t>期刊中最受欢迎的文章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 t="6828"/>
          <a:stretch>
            <a:fillRect/>
          </a:stretch>
        </p:blipFill>
        <p:spPr bwMode="auto">
          <a:xfrm>
            <a:off x="428625" y="1928813"/>
            <a:ext cx="8286750" cy="3619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611188" y="857250"/>
            <a:ext cx="1717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5813" y="5000625"/>
            <a:ext cx="5715000" cy="3571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260975"/>
            <a:ext cx="4286250" cy="66833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28625" y="2500313"/>
            <a:ext cx="2530475" cy="1020762"/>
          </a:xfrm>
          <a:prstGeom prst="wedgeRoundRectCallout">
            <a:avLst>
              <a:gd name="adj1" fmla="val 75769"/>
              <a:gd name="adj2" fmla="val 2119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可按会议录名称、会议名称、会议录出版年份、主题浏览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643688" y="5572125"/>
            <a:ext cx="2071687" cy="1020763"/>
          </a:xfrm>
          <a:prstGeom prst="wedgeRoundRectCallout">
            <a:avLst>
              <a:gd name="adj1" fmla="val -62319"/>
              <a:gd name="adj2" fmla="val -8648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使用</a:t>
            </a:r>
            <a:r>
              <a:rPr lang="en-US" altLang="zh-CN"/>
              <a:t>PROCEEDINGS</a:t>
            </a:r>
          </a:p>
          <a:p>
            <a:pPr algn="ctr"/>
            <a:r>
              <a:rPr lang="zh-CN" altLang="en-US"/>
              <a:t>下拉菜单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 descr="cid:image012.jpg@01CE4036.7C26EAE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75" y="2071688"/>
            <a:ext cx="624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按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proceeding title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和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conference title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浏览，有何区别？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1500188"/>
            <a:ext cx="5786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按“会议名称”浏览，并按 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排序：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4375" y="4286250"/>
            <a:ext cx="6215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因为每年“会议名称”有变化，比如在前面加上“第几届”，因此，按“会议名称”浏览，不能让会议相同而年份不同的会议录排到一起。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" y="1500188"/>
            <a:ext cx="5786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按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“会议录名称”浏览，并按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排序：</a:t>
            </a:r>
          </a:p>
        </p:txBody>
      </p:sp>
      <p:sp>
        <p:nvSpPr>
          <p:cNvPr id="7" name="矩形 6"/>
          <p:cNvSpPr/>
          <p:nvPr/>
        </p:nvSpPr>
        <p:spPr>
          <a:xfrm>
            <a:off x="714375" y="4286250"/>
            <a:ext cx="6215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会议相同而年份不同的会议录可排在一起（通常冒号前面是会议名称，后面是某届的主题）</a:t>
            </a:r>
          </a:p>
        </p:txBody>
      </p:sp>
      <p:pic>
        <p:nvPicPr>
          <p:cNvPr id="31750" name="图片 7" descr="cid:image013.jpg@01CE4036.7C26EAE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75" y="2143125"/>
            <a:ext cx="7997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/>
          <a:srcRect l="1513" r="1614"/>
          <a:stretch>
            <a:fillRect/>
          </a:stretch>
        </p:blipFill>
        <p:spPr bwMode="auto">
          <a:xfrm>
            <a:off x="142875" y="1214438"/>
            <a:ext cx="8829675" cy="52149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875" y="1643063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因为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有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400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多卷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会议录，所以建议用下面两种方法浏览：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357938" y="1285875"/>
            <a:ext cx="2214562" cy="714375"/>
          </a:xfrm>
          <a:prstGeom prst="wedgeRoundRectCallout">
            <a:avLst>
              <a:gd name="adj1" fmla="val -129741"/>
              <a:gd name="adj2" fmla="val 1143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确保您在</a:t>
            </a:r>
            <a:r>
              <a:rPr lang="en-US" altLang="zh-CN"/>
              <a:t>Procedings</a:t>
            </a:r>
            <a:r>
              <a:rPr lang="zh-CN" altLang="en-US"/>
              <a:t>选项卡</a:t>
            </a: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357938" y="2214563"/>
            <a:ext cx="2214562" cy="1022350"/>
          </a:xfrm>
          <a:prstGeom prst="wedgeRoundRectCallout">
            <a:avLst>
              <a:gd name="adj1" fmla="val -262935"/>
              <a:gd name="adj2" fmla="val -4470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若已知道需要哪一年的资料，可点击</a:t>
            </a:r>
            <a:r>
              <a:rPr lang="en-US" altLang="zh-CN"/>
              <a:t>Year</a:t>
            </a:r>
            <a:endParaRPr lang="zh-CN" altLang="en-US"/>
          </a:p>
        </p:txBody>
      </p:sp>
      <p:pic>
        <p:nvPicPr>
          <p:cNvPr id="14" name="图片 13" descr="cid:image014.jpg@01CE4036.7C26EAE0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285875" y="2714625"/>
            <a:ext cx="16430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6286500" y="4500563"/>
            <a:ext cx="2214563" cy="407987"/>
          </a:xfrm>
          <a:prstGeom prst="wedgeRoundRectCallout">
            <a:avLst>
              <a:gd name="adj1" fmla="val -214250"/>
              <a:gd name="adj2" fmla="val -1763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再选择年份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/>
          <a:srcRect l="1513" r="1614"/>
          <a:stretch>
            <a:fillRect/>
          </a:stretch>
        </p:blipFill>
        <p:spPr bwMode="auto">
          <a:xfrm>
            <a:off x="142875" y="1214438"/>
            <a:ext cx="8829675" cy="52149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571875" y="1643063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2571750" y="3143250"/>
            <a:ext cx="2214563" cy="1020763"/>
          </a:xfrm>
          <a:prstGeom prst="wedgeRoundRectCallout">
            <a:avLst>
              <a:gd name="adj1" fmla="val -81671"/>
              <a:gd name="adj2" fmla="val 1423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或点击</a:t>
            </a:r>
            <a:r>
              <a:rPr lang="en-US" altLang="zh-CN"/>
              <a:t>Sponsors</a:t>
            </a:r>
            <a:r>
              <a:rPr lang="zh-CN" altLang="en-US"/>
              <a:t>和</a:t>
            </a:r>
            <a:r>
              <a:rPr lang="en-US" altLang="zh-CN"/>
              <a:t>Topics</a:t>
            </a:r>
            <a:r>
              <a:rPr lang="zh-CN" altLang="en-US"/>
              <a:t>，按主办方和会议主题浏览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611188" y="1196975"/>
            <a:ext cx="231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概况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844674"/>
            <a:ext cx="7848600" cy="4084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成立于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1852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年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，是美国最早成立的科技类学协会之一（另一个是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ASME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），</a:t>
            </a:r>
            <a:r>
              <a:rPr lang="zh-CN" altLang="en-US" sz="2400" dirty="0" smtClean="0">
                <a:solidFill>
                  <a:srgbClr val="000000"/>
                </a:solidFill>
              </a:rPr>
              <a:t>拥有</a:t>
            </a:r>
            <a:r>
              <a:rPr lang="en-US" altLang="zh-CN" sz="2400" dirty="0" smtClean="0">
                <a:solidFill>
                  <a:srgbClr val="000000"/>
                </a:solidFill>
              </a:rPr>
              <a:t>150</a:t>
            </a:r>
            <a:r>
              <a:rPr lang="zh-CN" altLang="en-US" sz="2400" dirty="0" smtClean="0">
                <a:solidFill>
                  <a:srgbClr val="000000"/>
                </a:solidFill>
              </a:rPr>
              <a:t>多年丰厚历史的国家专业工程师学会 。</a:t>
            </a: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服务于来自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159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个国家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的近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万的专业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会员，为会员提供各种在线培训和研讨会。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</a:rPr>
              <a:t>被美国国家标准研究所</a:t>
            </a:r>
            <a:r>
              <a:rPr lang="en-US" altLang="zh-CN" sz="2400" dirty="0">
                <a:solidFill>
                  <a:schemeClr val="bg1"/>
                </a:solidFill>
              </a:rPr>
              <a:t> (ANSI) </a:t>
            </a:r>
            <a:r>
              <a:rPr lang="zh-CN" altLang="en-US" sz="2400" dirty="0">
                <a:solidFill>
                  <a:schemeClr val="bg1"/>
                </a:solidFill>
              </a:rPr>
              <a:t>认证的学术</a:t>
            </a:r>
            <a:r>
              <a:rPr lang="zh-CN" altLang="en-US" sz="2400" dirty="0" smtClean="0">
                <a:solidFill>
                  <a:schemeClr val="bg1"/>
                </a:solidFill>
              </a:rPr>
              <a:t>组织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全球土木工程领域领导者。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什么是 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Sponsor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？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——ASCE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出版物得到其下属技术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部门与研究所的支持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688" y="2357438"/>
            <a:ext cx="7500937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Architectural Engineering Institute (AEI)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建筑工程研究所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Coasts, Oceans, Ports and Rivers Institute (COPRI)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海岸海洋港口河流工程研究所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Construction Institute (CI)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建造研究所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Engineering Mechanics Institute (EMI)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工程力学研究所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Environmental and Water Resources Institute (EWRI)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环境与水资源研究所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Geo-Institute (G-I)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地理研究所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Transportation and Development Institute (T&amp;DI)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交通和城市发展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Structural Engineering Institute (SEI)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结构工程研究所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857250" y="178593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的研究所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7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8688" y="2357438"/>
            <a:ext cx="8001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拥有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14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万会员，其中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6200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多位土木工程师服务于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的技术委员会。学会的技术活动委员会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(TAC) 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下设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12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个部门或分会，举办会议并编撰会议录：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Aerospace Division (ASD)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航空航天部门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Committee on Metrication (COM)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公制计算委员会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Committee on Sustainability (CS)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可持续会员会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Council on Disaster Reduction (CDR)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减灾理事会 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Energy Division (EYD)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能源部门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  <a:cs typeface="+mj-cs"/>
              </a:rPr>
              <a:t>Geomatics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Division (GMD)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地理测绘部门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Pipeline Division (PLD)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管线部门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 Cold Regions Engineering (TCCRE)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极寒地区工程技术理事会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 Computers and IT (TCCIT)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计算机和信息技术理事会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 Forensic Engineering (TCFE)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工程法律事务理事会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Lifeline and Earthquake Engineering (TCLEE)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生命线工程和地震工程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 Wind Engineering (TCWE)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风能工程技术理事会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857250" y="178593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下属的技术部门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7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214438"/>
            <a:ext cx="8874125" cy="48720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57625" y="3000375"/>
            <a:ext cx="2071688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7072313" y="2928938"/>
            <a:ext cx="1571625" cy="647700"/>
          </a:xfrm>
          <a:prstGeom prst="wedgeRoundRectCallout">
            <a:avLst>
              <a:gd name="adj1" fmla="val -126741"/>
              <a:gd name="adj2" fmla="val -2085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zh-CN" altLang="en-US" sz="1600"/>
              <a:t>点击查看该学科下所有文章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929063"/>
            <a:ext cx="4572000" cy="24955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2071688" y="5000625"/>
            <a:ext cx="1857375" cy="647700"/>
          </a:xfrm>
          <a:prstGeom prst="wedgeRoundRectCallout">
            <a:avLst>
              <a:gd name="adj1" fmla="val 94250"/>
              <a:gd name="adj2" fmla="val -15697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zh-CN" altLang="en-US" sz="1600"/>
              <a:t>会议录由多篇同个主题文章组成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b="19802"/>
          <a:stretch>
            <a:fillRect/>
          </a:stretch>
        </p:blipFill>
        <p:spPr bwMode="auto">
          <a:xfrm>
            <a:off x="1000125" y="1928813"/>
            <a:ext cx="7434263" cy="4127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57750" y="2143125"/>
            <a:ext cx="3429000" cy="5000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15063" y="714375"/>
            <a:ext cx="2444750" cy="919163"/>
          </a:xfrm>
          <a:prstGeom prst="wedgeRoundRectCallout">
            <a:avLst>
              <a:gd name="adj1" fmla="val 16477"/>
              <a:gd name="adj2" fmla="val 11480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在右上角快速检索栏输入</a:t>
            </a:r>
            <a:r>
              <a:rPr lang="en-US" altLang="zh-CN" sz="1600"/>
              <a:t>Geosynthetics</a:t>
            </a:r>
            <a:r>
              <a:rPr lang="zh-CN" altLang="en-US" sz="1600"/>
              <a:t>，检索与之相关的所有内容</a:t>
            </a:r>
          </a:p>
        </p:txBody>
      </p:sp>
      <p:sp>
        <p:nvSpPr>
          <p:cNvPr id="38917" name="矩形 6"/>
          <p:cNvSpPr>
            <a:spLocks noChangeArrowheads="1"/>
          </p:cNvSpPr>
          <p:nvPr/>
        </p:nvSpPr>
        <p:spPr bwMode="auto">
          <a:xfrm>
            <a:off x="611188" y="857250"/>
            <a:ext cx="2073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快速检索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758112" cy="506571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638" y="1685925"/>
            <a:ext cx="6588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588125" y="714375"/>
            <a:ext cx="1555750" cy="647700"/>
          </a:xfrm>
          <a:prstGeom prst="wedgeRoundRectCallout">
            <a:avLst>
              <a:gd name="adj1" fmla="val 35079"/>
              <a:gd name="adj2" fmla="val 10682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按相关度或日期远近排序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6013" y="3100388"/>
            <a:ext cx="1439862" cy="7032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4425" y="4149725"/>
            <a:ext cx="1441450" cy="6477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143000" y="642938"/>
            <a:ext cx="1928813" cy="647700"/>
          </a:xfrm>
          <a:prstGeom prst="wedgeRoundRectCallout">
            <a:avLst>
              <a:gd name="adj1" fmla="val -14056"/>
              <a:gd name="adj2" fmla="val 31416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通过选择刊物名称筛选检索结果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555875" y="3595688"/>
            <a:ext cx="1373188" cy="647700"/>
          </a:xfrm>
          <a:prstGeom prst="wedgeRoundRectCallout">
            <a:avLst>
              <a:gd name="adj1" fmla="val -99921"/>
              <a:gd name="adj2" fmla="val 7761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/>
              <a:t>文章类型</a:t>
            </a:r>
            <a:endParaRPr lang="en-US" altLang="zh-CN" sz="1600" dirty="0"/>
          </a:p>
          <a:p>
            <a:pPr algn="ctr"/>
            <a:r>
              <a:rPr lang="zh-CN" altLang="en-US" sz="1600" dirty="0"/>
              <a:t>（见</a:t>
            </a:r>
            <a:r>
              <a:rPr lang="en-US" altLang="zh-CN" sz="1600" dirty="0" smtClean="0"/>
              <a:t>P36</a:t>
            </a:r>
            <a:r>
              <a:rPr lang="zh-CN" altLang="en-US" sz="1600" dirty="0" smtClean="0"/>
              <a:t>）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1000124" y="1714500"/>
            <a:ext cx="614364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Article		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一次文献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Opinion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原始观点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Discussion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会议、讨论的原始结果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Chapter	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会议录和电子书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Prelim	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序言或目录检索结果中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※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注意：在检索结果中，电子书和会议录归于一类，区别方法是，电子书章节标题前有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j-cs"/>
              </a:rPr>
              <a:t>Chapter XX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的字样，而会议录没有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57250" y="92868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常见文章类型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 l="26354" b="10231"/>
          <a:stretch>
            <a:fillRect/>
          </a:stretch>
        </p:blipFill>
        <p:spPr bwMode="auto">
          <a:xfrm>
            <a:off x="285750" y="1428750"/>
            <a:ext cx="6215063" cy="44291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4214813"/>
            <a:ext cx="1071563" cy="3571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8" name="矩形 7"/>
          <p:cNvSpPr>
            <a:spLocks noChangeArrowheads="1"/>
          </p:cNvSpPr>
          <p:nvPr/>
        </p:nvSpPr>
        <p:spPr bwMode="auto">
          <a:xfrm>
            <a:off x="611188" y="857250"/>
            <a:ext cx="2093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1785938" y="1428750"/>
            <a:ext cx="2357437" cy="919163"/>
          </a:xfrm>
          <a:prstGeom prst="wedgeRoundRectCallout">
            <a:avLst>
              <a:gd name="adj1" fmla="val -50894"/>
              <a:gd name="adj2" fmla="val 17299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输入检索词</a:t>
            </a:r>
            <a:endParaRPr lang="en-US" altLang="zh-CN" sz="1600"/>
          </a:p>
          <a:p>
            <a:r>
              <a:rPr lang="fr-FR" altLang="zh-CN" sz="1600"/>
              <a:t>remote sense*</a:t>
            </a:r>
            <a:r>
              <a:rPr lang="zh-CN" altLang="en-US" sz="1600"/>
              <a:t> </a:t>
            </a:r>
            <a:r>
              <a:rPr lang="fr-FR" altLang="zh-CN" sz="1600"/>
              <a:t> tech*</a:t>
            </a:r>
            <a:endParaRPr lang="en-US" altLang="zh-CN" sz="1600"/>
          </a:p>
          <a:p>
            <a:r>
              <a:rPr lang="fr-FR" altLang="zh-CN" sz="1600"/>
              <a:t>rs tech*</a:t>
            </a:r>
            <a:endParaRPr lang="en-US" altLang="zh-CN" sz="1600"/>
          </a:p>
        </p:txBody>
      </p:sp>
      <p:sp>
        <p:nvSpPr>
          <p:cNvPr id="41990" name="TextBox 11"/>
          <p:cNvSpPr txBox="1">
            <a:spLocks noChangeArrowheads="1"/>
          </p:cNvSpPr>
          <p:nvPr/>
        </p:nvSpPr>
        <p:spPr bwMode="auto">
          <a:xfrm rot="573170">
            <a:off x="5321300" y="933450"/>
            <a:ext cx="2701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* </a:t>
            </a:r>
            <a:r>
              <a:rPr lang="zh-CN" altLang="en-US" dirty="0">
                <a:solidFill>
                  <a:schemeClr val="bg1"/>
                </a:solidFill>
              </a:rPr>
              <a:t>是词根检索的符号，使检索结果的范围尽可能大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14" name="直接箭头连接符 13"/>
          <p:cNvCxnSpPr>
            <a:stCxn id="41990" idx="2"/>
          </p:cNvCxnSpPr>
          <p:nvPr/>
        </p:nvCxnSpPr>
        <p:spPr>
          <a:xfrm rot="5400000">
            <a:off x="5311776" y="479425"/>
            <a:ext cx="209550" cy="2403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992" name="圆角矩形标注 18"/>
          <p:cNvSpPr>
            <a:spLocks noChangeArrowheads="1"/>
          </p:cNvSpPr>
          <p:nvPr/>
        </p:nvSpPr>
        <p:spPr bwMode="auto">
          <a:xfrm>
            <a:off x="1857375" y="4500563"/>
            <a:ext cx="1928813" cy="647700"/>
          </a:xfrm>
          <a:prstGeom prst="wedgeRoundRectCallout">
            <a:avLst>
              <a:gd name="adj1" fmla="val -109685"/>
              <a:gd name="adj2" fmla="val -15331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选择两个检索词之间的关系</a:t>
            </a:r>
            <a:endParaRPr lang="en-US" altLang="zh-CN" sz="1600"/>
          </a:p>
        </p:txBody>
      </p:sp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642938" y="5857875"/>
            <a:ext cx="2143125" cy="647700"/>
          </a:xfrm>
          <a:prstGeom prst="wedgeRoundRectCallout">
            <a:avLst>
              <a:gd name="adj1" fmla="val -32912"/>
              <a:gd name="adj2" fmla="val -24566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选择刊物名称，进一步缩小检索范围</a:t>
            </a:r>
            <a:endParaRPr lang="en-US" altLang="zh-CN" sz="16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3" y="2357438"/>
            <a:ext cx="52054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 l="28047" b="10231"/>
          <a:stretch>
            <a:fillRect/>
          </a:stretch>
        </p:blipFill>
        <p:spPr bwMode="auto">
          <a:xfrm>
            <a:off x="142875" y="285750"/>
            <a:ext cx="6072188" cy="44291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7896" name="圆角矩形标注 18"/>
          <p:cNvSpPr>
            <a:spLocks noChangeArrowheads="1"/>
          </p:cNvSpPr>
          <p:nvPr/>
        </p:nvSpPr>
        <p:spPr bwMode="auto">
          <a:xfrm>
            <a:off x="142875" y="4214813"/>
            <a:ext cx="2571750" cy="919162"/>
          </a:xfrm>
          <a:prstGeom prst="wedgeRoundRectCallout">
            <a:avLst>
              <a:gd name="adj1" fmla="val 53231"/>
              <a:gd name="adj2" fmla="val -11163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检索字段中有</a:t>
            </a:r>
            <a:r>
              <a:rPr lang="en-US" altLang="zh-CN" sz="1600"/>
              <a:t>Affiliation</a:t>
            </a:r>
            <a:r>
              <a:rPr lang="zh-CN" altLang="en-US" sz="1600"/>
              <a:t>，可查询某家学校在</a:t>
            </a:r>
            <a:r>
              <a:rPr lang="en-US" altLang="zh-CN" sz="1600"/>
              <a:t>ASCE</a:t>
            </a:r>
            <a:r>
              <a:rPr lang="zh-CN" altLang="en-US" sz="1600"/>
              <a:t>的发文情况</a:t>
            </a:r>
            <a:endParaRPr lang="en-US" altLang="zh-CN" sz="160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786063"/>
            <a:ext cx="866775" cy="8572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/>
          <a:srcRect r="5102"/>
          <a:stretch>
            <a:fillRect/>
          </a:stretch>
        </p:blipFill>
        <p:spPr bwMode="auto">
          <a:xfrm>
            <a:off x="3714750" y="2286000"/>
            <a:ext cx="5302250" cy="3786188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标注 18"/>
          <p:cNvSpPr>
            <a:spLocks noChangeArrowheads="1"/>
          </p:cNvSpPr>
          <p:nvPr/>
        </p:nvSpPr>
        <p:spPr bwMode="auto">
          <a:xfrm>
            <a:off x="6357938" y="1000125"/>
            <a:ext cx="2428875" cy="919163"/>
          </a:xfrm>
          <a:prstGeom prst="wedgeRoundRectCallout">
            <a:avLst>
              <a:gd name="adj1" fmla="val -78375"/>
              <a:gd name="adj2" fmla="val 22532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例如使用</a:t>
            </a:r>
            <a:r>
              <a:rPr lang="en-US" altLang="zh-CN" sz="1600"/>
              <a:t>Affiliation</a:t>
            </a:r>
            <a:r>
              <a:rPr lang="zh-CN" altLang="en-US" sz="1600"/>
              <a:t>检索</a:t>
            </a:r>
            <a:r>
              <a:rPr lang="en-US" altLang="zh-CN" sz="1600"/>
              <a:t>Tongji</a:t>
            </a:r>
            <a:r>
              <a:rPr lang="zh-CN" altLang="en-US" sz="1600"/>
              <a:t>，找到同济大学教授发表的文章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8786812" cy="39814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88" y="1643063"/>
            <a:ext cx="2071687" cy="5000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二次检索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714625" y="2428875"/>
            <a:ext cx="2214563" cy="919163"/>
          </a:xfrm>
          <a:prstGeom prst="wedgeRoundRectCallout">
            <a:avLst>
              <a:gd name="adj1" fmla="val -70102"/>
              <a:gd name="adj2" fmla="val -1154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一次检索后，点击左栏的</a:t>
            </a:r>
            <a:r>
              <a:rPr lang="en-US" altLang="zh-CN" sz="1600"/>
              <a:t>Show/Edit</a:t>
            </a:r>
            <a:r>
              <a:rPr lang="zh-CN" altLang="en-US" sz="1600"/>
              <a:t>，添加检索条件</a:t>
            </a:r>
            <a:endParaRPr lang="en-US" altLang="zh-CN" sz="1600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2214563"/>
            <a:ext cx="2101850" cy="31432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3929063" y="5357813"/>
            <a:ext cx="2428875" cy="374650"/>
          </a:xfrm>
          <a:prstGeom prst="wedgeRoundRectCallout">
            <a:avLst>
              <a:gd name="adj1" fmla="val -146157"/>
              <a:gd name="adj2" fmla="val -4500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点击添加另一个检索词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000625"/>
            <a:ext cx="2538412" cy="14287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/>
          <a:srcRect l="28375"/>
          <a:stretch>
            <a:fillRect/>
          </a:stretch>
        </p:blipFill>
        <p:spPr bwMode="auto">
          <a:xfrm>
            <a:off x="2928938" y="1196975"/>
            <a:ext cx="6030912" cy="525780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763588"/>
            <a:ext cx="2535237" cy="3094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如果检索词不变、欲定期查看新文章，请保存检索式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如果检索词常有变化，请选择文章加入收藏</a:t>
            </a:r>
          </a:p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143625" y="5643563"/>
            <a:ext cx="2214563" cy="647700"/>
          </a:xfrm>
          <a:prstGeom prst="wedgeRoundRectCallout">
            <a:avLst>
              <a:gd name="adj1" fmla="val -214310"/>
              <a:gd name="adj2" fmla="val 238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左下方有保存检索式按钮</a:t>
            </a:r>
            <a:endParaRPr lang="en-US" altLang="zh-CN" sz="1600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143625" y="642938"/>
            <a:ext cx="2214563" cy="647700"/>
          </a:xfrm>
          <a:prstGeom prst="wedgeRoundRectCallout">
            <a:avLst>
              <a:gd name="adj1" fmla="val -97222"/>
              <a:gd name="adj2" fmla="val 1467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或选择文章，加入账户的收藏夹</a:t>
            </a:r>
            <a:endParaRPr lang="en-US" altLang="zh-CN" sz="1600"/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6143625" y="3214688"/>
            <a:ext cx="2143125" cy="647700"/>
          </a:xfrm>
          <a:prstGeom prst="wedgeRoundRectCallout">
            <a:avLst>
              <a:gd name="adj1" fmla="val 18639"/>
              <a:gd name="adj2" fmla="val -21649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跟踪某篇文章被引用的次数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800" y="1928813"/>
            <a:ext cx="78232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全球最大的土木工程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技术类出版社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产品包括</a:t>
            </a: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    学术期刊</a:t>
            </a: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    会议录</a:t>
            </a: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    </a:t>
            </a:r>
            <a:r>
              <a:rPr lang="zh-CN" alt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图书、手册、标准</a:t>
            </a:r>
            <a:endParaRPr lang="en-US" altLang="zh-CN" sz="2400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   学会会志</a:t>
            </a:r>
            <a:endParaRPr lang="zh-CN" altLang="en-US" sz="2000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出版物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857760"/>
            <a:ext cx="6643702" cy="1428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2714625" y="3500438"/>
            <a:ext cx="3214688" cy="400050"/>
            <a:chOff x="4643438" y="3844633"/>
            <a:chExt cx="3214722" cy="400898"/>
          </a:xfrm>
        </p:grpSpPr>
        <p:sp>
          <p:nvSpPr>
            <p:cNvPr id="7" name="矩形 6"/>
            <p:cNvSpPr/>
            <p:nvPr/>
          </p:nvSpPr>
          <p:spPr>
            <a:xfrm>
              <a:off x="5643572" y="3844633"/>
              <a:ext cx="2214588" cy="40089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iGroup</a:t>
              </a:r>
              <a:r>
                <a:rPr lang="zh-CN" altLang="en-US" sz="2000" b="1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代理</a:t>
              </a:r>
              <a:endParaRPr lang="zh-CN" altLang="en-US" sz="32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grpSp>
          <p:nvGrpSpPr>
            <p:cNvPr id="9223" name="组合 16"/>
            <p:cNvGrpSpPr>
              <a:grpSpLocks/>
            </p:cNvGrpSpPr>
            <p:nvPr/>
          </p:nvGrpSpPr>
          <p:grpSpPr bwMode="auto">
            <a:xfrm>
              <a:off x="4643438" y="3856834"/>
              <a:ext cx="1000926" cy="357984"/>
              <a:chOff x="5999966" y="3929066"/>
              <a:chExt cx="1000926" cy="429422"/>
            </a:xfrm>
          </p:grpSpPr>
          <p:grpSp>
            <p:nvGrpSpPr>
              <p:cNvPr id="9224" name="组合 13"/>
              <p:cNvGrpSpPr>
                <a:grpSpLocks/>
              </p:cNvGrpSpPr>
              <p:nvPr/>
            </p:nvGrpSpPr>
            <p:grpSpPr bwMode="auto">
              <a:xfrm>
                <a:off x="5999966" y="3929066"/>
                <a:ext cx="572298" cy="429422"/>
                <a:chOff x="5786446" y="3929066"/>
                <a:chExt cx="572298" cy="429422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5786446" y="3929697"/>
                  <a:ext cx="571506" cy="190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5786446" y="4357163"/>
                  <a:ext cx="571506" cy="190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rot="5400000">
                  <a:off x="6153584" y="4134066"/>
                  <a:ext cx="429374" cy="2063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/>
              <p:nvPr/>
            </p:nvCxnSpPr>
            <p:spPr>
              <a:xfrm>
                <a:off x="6573060" y="4143430"/>
                <a:ext cx="447680" cy="19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3"/>
          <p:cNvSpPr>
            <a:spLocks noChangeArrowheads="1"/>
          </p:cNvSpPr>
          <p:nvPr/>
        </p:nvSpPr>
        <p:spPr bwMode="auto">
          <a:xfrm>
            <a:off x="611188" y="857250"/>
            <a:ext cx="23955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8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E. </a:t>
            </a:r>
            <a:r>
              <a:rPr lang="zh-CN" altLang="en-US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个性化服务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/>
          <a:srcRect r="6724"/>
          <a:stretch>
            <a:fillRect/>
          </a:stretch>
        </p:blipFill>
        <p:spPr bwMode="auto">
          <a:xfrm>
            <a:off x="714375" y="1785938"/>
            <a:ext cx="7858125" cy="48466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6429375" y="2286000"/>
            <a:ext cx="2214563" cy="374650"/>
          </a:xfrm>
          <a:prstGeom prst="wedgeRoundRectCallout">
            <a:avLst>
              <a:gd name="adj1" fmla="val -75037"/>
              <a:gd name="adj2" fmla="val -1378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至导航栏</a:t>
            </a:r>
            <a:r>
              <a:rPr lang="en-US" altLang="zh-CN" sz="1600"/>
              <a:t>MY TOOL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28688" y="3714750"/>
            <a:ext cx="3429000" cy="1143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28688" y="4857750"/>
            <a:ext cx="3429000" cy="9286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571500" y="1214438"/>
            <a:ext cx="3733800" cy="54292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428875"/>
            <a:ext cx="3187700" cy="24288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用邮件告诉您新一期的目录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3786188" y="1357313"/>
            <a:ext cx="2714625" cy="374650"/>
          </a:xfrm>
          <a:prstGeom prst="wedgeRoundRectCallout">
            <a:avLst>
              <a:gd name="adj1" fmla="val -88093"/>
              <a:gd name="adj2" fmla="val 472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选择您感兴趣的期刊</a:t>
            </a:r>
            <a:endParaRPr lang="en-US" altLang="zh-CN" sz="1600"/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5214938" y="5429250"/>
            <a:ext cx="1643062" cy="647700"/>
          </a:xfrm>
          <a:prstGeom prst="wedgeRoundRectCallout">
            <a:avLst>
              <a:gd name="adj1" fmla="val -34546"/>
              <a:gd name="adj2" fmla="val -16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选择右键格式</a:t>
            </a:r>
            <a:endParaRPr lang="en-US" altLang="zh-CN" sz="1600"/>
          </a:p>
          <a:p>
            <a:pPr algn="ctr"/>
            <a:r>
              <a:rPr lang="zh-CN" altLang="en-US" sz="1600"/>
              <a:t>提交订阅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03350"/>
            <a:ext cx="8305800" cy="5076825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b="20055"/>
          <a:stretch>
            <a:fillRect/>
          </a:stretch>
        </p:blipFill>
        <p:spPr bwMode="auto">
          <a:xfrm>
            <a:off x="1928813" y="2714625"/>
            <a:ext cx="6985000" cy="36639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RSS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源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获取（推荐安装</a:t>
            </a:r>
            <a:r>
              <a:rPr lang="en-US" altLang="zh-CN" sz="2000" dirty="0" err="1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FeedDemon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715000" y="2786063"/>
            <a:ext cx="2000250" cy="647700"/>
          </a:xfrm>
          <a:prstGeom prst="wedgeRoundRectCallout">
            <a:avLst>
              <a:gd name="adj1" fmla="val -86713"/>
              <a:gd name="adj2" fmla="val -172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建议选择网页浏览器自带的</a:t>
            </a:r>
            <a:r>
              <a:rPr lang="en-US" altLang="zh-CN" sz="1600"/>
              <a:t>RSS</a:t>
            </a:r>
            <a:r>
              <a:rPr lang="zh-CN" altLang="en-US" sz="1600"/>
              <a:t>工具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785813"/>
            <a:ext cx="8143875" cy="61586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日本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关西国际机场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(Osaka Bay; airport Japan)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美国洲际公路系统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(Interstate Highway ; US highway)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美国金门大桥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(Golden Gate; bridge AND wind; bridge AND resonance)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英吉利海峡隧道及其铁路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+mn-lt"/>
                <a:ea typeface="+mn-ea"/>
              </a:rPr>
              <a:t>chunnel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;  Eurotunnel rail)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巴拿马运河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(Panama Canal; navigation)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美国胡佛大坝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(Hoover Dam; dam design)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卫生填埋和固体废物处置法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(s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+mn-ea"/>
              </a:rPr>
              <a:t>anitary landfill; solid waste; waste disposal)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美国芝加哥污水处理系统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(Chicago wastewater; drainage)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加州分供水系统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(California AND water; water supply; water distribution)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美国帝国大厦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(Empire State Building; skyscraper)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更多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典范的建筑实例可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至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学会网站查看</a:t>
            </a:r>
            <a:r>
              <a:rPr lang="en-US" altLang="zh-CN" u="sng" dirty="0">
                <a:solidFill>
                  <a:srgbClr val="002060"/>
                </a:solidFill>
                <a:latin typeface="+mn-lt"/>
                <a:ea typeface="+mn-ea"/>
              </a:rPr>
              <a:t>http://www.asce.org/landmarks</a:t>
            </a: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7311617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我可以检索到哪些工程实例？</a:t>
            </a:r>
            <a:endParaRPr lang="en-US" altLang="zh-CN" sz="32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从“二十世纪十大土木工程杰出贡献”开始吧！</a:t>
            </a:r>
            <a:endParaRPr lang="en-US" altLang="zh-CN" sz="24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0637"/>
            <a:ext cx="8143875" cy="5143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Modulus-Suction-Moisture Relationship for Compacted Soils in </a:t>
            </a:r>
            <a:r>
              <a:rPr lang="en-US" altLang="zh-CN" sz="1600" i="1" dirty="0" err="1" smtClean="0">
                <a:solidFill>
                  <a:schemeClr val="bg1"/>
                </a:solidFill>
                <a:latin typeface="+mn-lt"/>
                <a:ea typeface="+mn-ea"/>
              </a:rPr>
              <a:t>Postcompaction</a:t>
            </a: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 State 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压实后状态下压实土壤的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Suction-Moisture</a:t>
            </a:r>
            <a:r>
              <a:rPr lang="zh-CN" altLang="en-US" sz="1600" dirty="0" smtClean="0">
                <a:solidFill>
                  <a:schemeClr val="bg1"/>
                </a:solidFill>
              </a:rPr>
              <a:t>模量关系</a:t>
            </a:r>
            <a:r>
              <a:rPr lang="en-US" altLang="zh-CN" sz="1600" dirty="0" smtClean="0">
                <a:solidFill>
                  <a:schemeClr val="bg1"/>
                </a:solidFill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作        者：威斯康辛大学土木和环境工程系教授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T. B. 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  <a:ea typeface="+mn-ea"/>
              </a:rPr>
              <a:t>Edil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P. J. 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  <a:ea typeface="+mn-ea"/>
              </a:rPr>
              <a:t>Bosscher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11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Simplified Approach for the Seismic Response of a Pile Foundation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检测打桩地基地震反应的简化手段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作        者：卡塔尼亚大学土木和环境工程系教授</a:t>
            </a:r>
            <a:r>
              <a:rPr lang="it-IT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Francesco Castelli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lang="it-IT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Michele Maugeri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16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Axial Compression of Footings in </a:t>
            </a:r>
            <a:r>
              <a:rPr lang="en-US" altLang="zh-CN" sz="1600" i="1" dirty="0" err="1" smtClean="0">
                <a:solidFill>
                  <a:schemeClr val="bg1"/>
                </a:solidFill>
                <a:latin typeface="+mn-lt"/>
                <a:ea typeface="+mn-ea"/>
              </a:rPr>
              <a:t>Cohesionless</a:t>
            </a: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 Soils. II: Bearing Capacity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无粘性土壤中墩基的轴向挤压力，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II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：承载量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作        者：康奈尔大学土木和环境工程学院教授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Fred H. 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  <a:ea typeface="+mn-ea"/>
              </a:rPr>
              <a:t>Kulhawy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7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854272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哪些文章经常被全球土工从业人员查看？</a:t>
            </a:r>
            <a:endParaRPr lang="en-US" altLang="zh-CN" sz="32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工程技术与地质环境工程杂志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下载量最高的三篇文章</a:t>
            </a:r>
            <a:endParaRPr lang="en-US" altLang="zh-CN" sz="24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0760" y="2428868"/>
            <a:ext cx="1285884" cy="285752"/>
          </a:xfrm>
          <a:prstGeom prst="rect">
            <a:avLst/>
          </a:prstGeom>
          <a:noFill/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0637"/>
            <a:ext cx="8143875" cy="5771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Numerical Simulation of the Behavior of </a:t>
            </a:r>
            <a:r>
              <a:rPr lang="en-US" altLang="zh-CN" sz="1600" i="1" dirty="0" err="1" smtClean="0">
                <a:solidFill>
                  <a:schemeClr val="bg1"/>
                </a:solidFill>
                <a:latin typeface="+mn-lt"/>
                <a:ea typeface="+mn-ea"/>
              </a:rPr>
              <a:t>Geocell</a:t>
            </a: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 Reinforced Sand in Foundations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地基中加筋砂土作用的数值模拟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作        者：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印度科学研究院土木工程系副教授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G. 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  <a:ea typeface="+mn-ea"/>
              </a:rPr>
              <a:t>Madhavi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  <a:ea typeface="+mn-ea"/>
              </a:rPr>
              <a:t>Latha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10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Discrete Element Method Simulations of the Critical State of a Granular Material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颗粒材料临界状态的离散单元法模拟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作        者：新墨西哥大学土木工程系教授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Tang-Tat Ng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9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+mn-lt"/>
                <a:ea typeface="+mn-ea"/>
              </a:rPr>
              <a:t>Vertical Uplift Capacity of Equally Spaced Horizontal Strip Anchors in Sand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沙中的等距水平带锚的垂直提升能力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作        者：印度科学研究院土木工程系讲师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  <a:ea typeface="+mn-ea"/>
              </a:rPr>
              <a:t>Jyant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 Kumar2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5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快来检索这些文章的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和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author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吧！</a:t>
            </a: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757130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哪些文章经常被全球土工从业人员查看？</a:t>
            </a:r>
            <a:endParaRPr lang="en-US" altLang="zh-CN" sz="32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国际地质力学杂志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下载量最高的三篇文章</a:t>
            </a:r>
            <a:endParaRPr lang="en-US" altLang="zh-CN" sz="24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0637"/>
            <a:ext cx="8143875" cy="514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</a:rPr>
              <a:t>Jonathan D. Bray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教授、美国工程院院士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	Affiliation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：加州大学伯克利分校地质工程</a:t>
            </a:r>
            <a:endParaRPr lang="en-US" altLang="zh-CN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	Research  interest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：地震工程中表面断裂、液化和地震滑坡的缓解技术；灾害响应措施</a:t>
            </a:r>
            <a:endParaRPr lang="en-US" altLang="zh-CN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	Reviewer for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Journal of Geotechnical and </a:t>
            </a:r>
            <a:r>
              <a:rPr lang="en-US" altLang="zh-CN" sz="1400" dirty="0" err="1" smtClean="0">
                <a:solidFill>
                  <a:schemeClr val="bg1"/>
                </a:solidFill>
                <a:latin typeface="+mn-lt"/>
                <a:ea typeface="+mn-ea"/>
              </a:rPr>
              <a:t>Geoenvironmental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 Engineering, ASCE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	Publication title &amp; link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endParaRPr lang="en-US" altLang="zh-CN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 smtClean="0">
                <a:solidFill>
                  <a:schemeClr val="bg1"/>
                </a:solidFill>
                <a:latin typeface="+mn-lt"/>
                <a:ea typeface="+mn-ea"/>
              </a:rPr>
              <a:t>Selection of Near-Fault Pulse Motions 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(2014)</a:t>
            </a:r>
            <a:b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近断层脉冲型地震动精选案例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	</a:t>
            </a:r>
            <a:r>
              <a:rPr lang="en-US" altLang="zh-CN" sz="1400" u="sng" dirty="0" smtClean="0">
                <a:solidFill>
                  <a:schemeClr val="bg1"/>
                </a:solidFill>
                <a:latin typeface="+mn-lt"/>
                <a:ea typeface="+mn-ea"/>
              </a:rPr>
              <a:t>http://dx.doi.org/10.1061/(ASCE)GT.1943-5606.0001129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 smtClean="0">
                <a:solidFill>
                  <a:schemeClr val="bg1"/>
                </a:solidFill>
                <a:latin typeface="+mn-lt"/>
                <a:ea typeface="+mn-ea"/>
              </a:rPr>
              <a:t>Centrifuge Tests of Adjacent Mat-Supported Buildings Affected by</a:t>
            </a:r>
            <a:br>
              <a:rPr lang="en-US" altLang="zh-CN" sz="1400" i="1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i="1" dirty="0" smtClean="0">
                <a:solidFill>
                  <a:schemeClr val="bg1"/>
                </a:solidFill>
                <a:latin typeface="+mn-lt"/>
                <a:ea typeface="+mn-ea"/>
              </a:rPr>
              <a:t>Liquefaction 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(2014)</a:t>
            </a:r>
            <a:b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地面液化中毗邻沉淀垫式地基楼房的离心测试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  <a:t>》</a:t>
            </a:r>
            <a:b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u="sng" dirty="0" smtClean="0">
                <a:solidFill>
                  <a:schemeClr val="bg1"/>
                </a:solidFill>
                <a:latin typeface="+mn-lt"/>
                <a:ea typeface="+mn-ea"/>
              </a:rPr>
              <a:t>http://dx.doi.org/10.1061/(ASCE)GT.1943-5606.0001253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824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哪些知名学者曾在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期刊发文或为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期刊担任编审？</a:t>
            </a:r>
            <a:endParaRPr lang="en-US" altLang="zh-CN" sz="24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http://www.ce.berkeley.edu/sites/default/files/profile_headshots/bray.jpg?1426169959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b="6377"/>
          <a:stretch>
            <a:fillRect/>
          </a:stretch>
        </p:blipFill>
        <p:spPr bwMode="auto">
          <a:xfrm>
            <a:off x="6715140" y="3143248"/>
            <a:ext cx="164307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824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哪些知名学者曾在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期刊发文或为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期刊担任编审？</a:t>
            </a:r>
            <a:endParaRPr lang="en-US" altLang="zh-CN" sz="2400" b="1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朱晞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597" t="2412" r="4850"/>
          <a:stretch>
            <a:fillRect/>
          </a:stretch>
        </p:blipFill>
        <p:spPr bwMode="auto">
          <a:xfrm>
            <a:off x="6357950" y="1428736"/>
            <a:ext cx="2000264" cy="252948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714375" y="880637"/>
            <a:ext cx="8143875" cy="6017032"/>
            <a:chOff x="714375" y="880637"/>
            <a:chExt cx="8143875" cy="6017032"/>
          </a:xfrm>
        </p:grpSpPr>
        <p:sp>
          <p:nvSpPr>
            <p:cNvPr id="2" name="TextBox 1"/>
            <p:cNvSpPr txBox="1"/>
            <p:nvPr/>
          </p:nvSpPr>
          <p:spPr>
            <a:xfrm>
              <a:off x="714375" y="880637"/>
              <a:ext cx="8143875" cy="6017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en-US" altLang="zh-CN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lt"/>
                  <a:ea typeface="+mn-ea"/>
                </a:rPr>
                <a:t>朱晞   教授</a:t>
              </a:r>
              <a:endParaRPr lang="en-US" altLang="zh-CN" sz="16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	Affiliation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：北京交通大学（原名北方交通大学）土木工程学院</a:t>
              </a: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	Research  interest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：国内桥梁抗震领域的顶尖专家</a:t>
              </a: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	Publication title &amp; link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：</a:t>
              </a: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Arial" pitchFamily="34" charset="0"/>
                <a:buChar char="•"/>
                <a:defRPr/>
              </a:pPr>
              <a:r>
                <a:rPr lang="en-US" altLang="zh-CN" sz="1400" i="1" dirty="0" smtClean="0">
                  <a:solidFill>
                    <a:schemeClr val="bg1"/>
                  </a:solidFill>
                  <a:latin typeface="+mn-lt"/>
                  <a:ea typeface="+mn-ea"/>
                </a:rPr>
                <a:t>Analysis of Effect of Dead Loads on Natural Frequencies of Beams </a:t>
              </a:r>
              <a:br>
                <a:rPr lang="en-US" altLang="zh-CN" sz="1400" i="1" dirty="0" smtClean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altLang="zh-CN" sz="1400" i="1" dirty="0" smtClean="0">
                  <a:solidFill>
                    <a:schemeClr val="bg1"/>
                  </a:solidFill>
                  <a:latin typeface="+mn-lt"/>
                  <a:ea typeface="+mn-ea"/>
                </a:rPr>
                <a:t> Using Finite-Element Techniques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(1996)</a:t>
              </a:r>
              <a:b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《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利用有限元技术分析恒载对梁固有振频的作用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》</a:t>
              </a:r>
              <a:br>
                <a:rPr lang="en-US" altLang="zh-CN" sz="1400" dirty="0" smtClean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altLang="zh-CN" sz="1400" u="sng" dirty="0" smtClean="0">
                  <a:solidFill>
                    <a:schemeClr val="bg1"/>
                  </a:solidFill>
                  <a:latin typeface="+mn-lt"/>
                  <a:ea typeface="+mn-ea"/>
                </a:rPr>
                <a:t> http://dx.doi.org/10.1061/(ASCE)0733-9445(1996)122:5(512)</a:t>
              </a: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00100" y="1428736"/>
              <a:ext cx="571504" cy="285752"/>
            </a:xfrm>
            <a:prstGeom prst="rect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39780" y="4429132"/>
            <a:ext cx="6346930" cy="2277801"/>
            <a:chOff x="1439780" y="4429132"/>
            <a:chExt cx="6346930" cy="2277801"/>
          </a:xfrm>
        </p:grpSpPr>
        <p:sp>
          <p:nvSpPr>
            <p:cNvPr id="4" name="矩形 3"/>
            <p:cNvSpPr/>
            <p:nvPr/>
          </p:nvSpPr>
          <p:spPr>
            <a:xfrm>
              <a:off x="1439780" y="6060602"/>
              <a:ext cx="63469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3050" indent="-273050" algn="ctr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latin typeface="+mn-lt"/>
                  <a:ea typeface="+mn-ea"/>
                </a:rPr>
                <a:t>添加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+mn-lt"/>
                  <a:ea typeface="+mn-ea"/>
                </a:rPr>
                <a:t>iGroup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+mn-lt"/>
                  <a:ea typeface="+mn-ea"/>
                </a:rPr>
                <a:t>微信，查看更多数据库推荐内容！</a:t>
              </a:r>
              <a:endParaRPr lang="en-US" altLang="zh-CN" sz="2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pic>
          <p:nvPicPr>
            <p:cNvPr id="2051" name="Picture 3" descr="D:\maryann\产品&amp;出版社\模板\二维码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429132"/>
              <a:ext cx="1666875" cy="1581150"/>
            </a:xfrm>
            <a:prstGeom prst="rect">
              <a:avLst/>
            </a:prstGeom>
            <a:noFill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286124"/>
            <a:ext cx="2000264" cy="26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ChangeArrowheads="1"/>
          </p:cNvSpPr>
          <p:nvPr/>
        </p:nvSpPr>
        <p:spPr bwMode="auto">
          <a:xfrm>
            <a:off x="1285875" y="2428875"/>
            <a:ext cx="6324600" cy="157003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请合理使用数据库资源</a:t>
            </a:r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谢</a:t>
            </a:r>
            <a:r>
              <a:rPr lang="en-US" altLang="zh-CN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	</a:t>
            </a:r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谢</a:t>
            </a: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4240213" y="416242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endParaRPr lang="en-US" altLang="zh-CN" sz="1600">
              <a:solidFill>
                <a:schemeClr val="bg1"/>
              </a:solidFill>
              <a:ea typeface="华文仿宋" pitchFamily="2" charset="-122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iGroup </a:t>
            </a:r>
            <a:r>
              <a:rPr lang="zh-CN" altLang="en-US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中国</a:t>
            </a:r>
            <a:endParaRPr lang="en-US" altLang="zh-CN" sz="1600">
              <a:solidFill>
                <a:schemeClr val="bg1"/>
              </a:solidFill>
              <a:ea typeface="华文仿宋" pitchFamily="2" charset="-122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endParaRPr lang="zh-CN" altLang="en-US" sz="1600">
              <a:solidFill>
                <a:schemeClr val="bg1"/>
              </a:solidFill>
              <a:ea typeface="华文仿宋" pitchFamily="2" charset="-122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Shanghai  021-64454595</a:t>
            </a:r>
            <a:endParaRPr lang="zh-CN" altLang="en-US" sz="1600">
              <a:solidFill>
                <a:schemeClr val="bg1"/>
              </a:solidFill>
              <a:ea typeface="华文仿宋" pitchFamily="2" charset="-122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            </a:t>
            </a: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Beijing  010-82331971</a:t>
            </a:r>
            <a:endParaRPr lang="zh-CN" altLang="en-US" sz="1600">
              <a:solidFill>
                <a:schemeClr val="bg1"/>
              </a:solidFill>
              <a:ea typeface="华文仿宋" pitchFamily="2" charset="-122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          </a:t>
            </a: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Xi’an</a:t>
            </a:r>
            <a:r>
              <a:rPr lang="zh-CN" altLang="en-US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  </a:t>
            </a: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029-88130578</a:t>
            </a: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</a:rPr>
              <a:t>Guangzhou  020-83274076</a:t>
            </a: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 pitchFamily="2" charset="-122"/>
                <a:cs typeface="Arial" charset="0"/>
                <a:hlinkClick r:id="rId3"/>
              </a:rPr>
              <a:t>http://www.igroup.com.cn</a:t>
            </a:r>
            <a:endParaRPr lang="en-US" altLang="zh-CN" sz="1600">
              <a:solidFill>
                <a:schemeClr val="bg1"/>
              </a:solidFill>
              <a:ea typeface="华文仿宋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800" y="1928813"/>
            <a:ext cx="78232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35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种同行审阅期刊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1983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年至今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超过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400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卷会议录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1996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年至今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如果同时订购期刊和会议录，可访问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万多篇文献</a:t>
            </a:r>
            <a:endParaRPr lang="en-US" altLang="zh-CN" sz="24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	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出版物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143513"/>
            <a:ext cx="6643702" cy="1428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4000496" y="1314378"/>
            <a:ext cx="271464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iGroup</a:t>
            </a:r>
            <a:r>
              <a:rPr lang="zh-CN" altLang="en-US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代理</a:t>
            </a:r>
          </a:p>
        </p:txBody>
      </p:sp>
      <p:grpSp>
        <p:nvGrpSpPr>
          <p:cNvPr id="10246" name="组合 19"/>
          <p:cNvGrpSpPr>
            <a:grpSpLocks/>
          </p:cNvGrpSpPr>
          <p:nvPr/>
        </p:nvGrpSpPr>
        <p:grpSpPr bwMode="auto">
          <a:xfrm>
            <a:off x="2147888" y="3857625"/>
            <a:ext cx="4781550" cy="1397000"/>
            <a:chOff x="681018" y="3929066"/>
            <a:chExt cx="4781568" cy="1397000"/>
          </a:xfrm>
        </p:grpSpPr>
        <p:pic>
          <p:nvPicPr>
            <p:cNvPr id="10247" name="Picture 2" descr="D:\maryann\产品&amp;出版社\我的产品\ASCE\参考\pic\JC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3929066"/>
              <a:ext cx="11049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3" descr="D:\maryann\产品&amp;出版社\我的产品\ASCE\参考\pic\JH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018" y="3929066"/>
              <a:ext cx="1104900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4" descr="D:\maryann\产品&amp;出版社\我的产品\ASCE\参考\pic\JST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95464" y="3929066"/>
              <a:ext cx="1104900" cy="139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5" descr="D:\maryann\产品&amp;出版社\我的产品\ASCE\参考\pic\T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43240" y="3929066"/>
              <a:ext cx="11049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905000"/>
            <a:ext cx="8167688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35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种土木工程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核心期刊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由权威组织出版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，注重实践价值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26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种被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SCI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和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EI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收录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在 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JCR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按影响因子排名的 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118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种土木工程类期刊中，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有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10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种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期刊位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列前 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50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611188" y="1196975"/>
            <a:ext cx="219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611188" y="1196975"/>
            <a:ext cx="3834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期刊学科类别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009775"/>
          <a:ext cx="8072494" cy="43237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48989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algn="ctr" fontAlgn="ctr"/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力学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MECH</a:t>
                      </a:r>
                    </a:p>
                    <a:p>
                      <a:pPr algn="ctr" fontAlgn="ctr"/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物理学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PHY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Surveying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测量工程杂志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Computing in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土木工程计算杂志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Nanomechanics and Micromechanics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纳米力学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与微观力学杂志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76262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Engineering Mechanics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工程力学杂志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Materials in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土木工程材料杂志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Composites for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</a:t>
                      </a:r>
                      <a:r>
                        <a:rPr kumimoji="0" lang="zh-CN" alt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复合材料</a:t>
                      </a:r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杂志</a:t>
                      </a:r>
                      <a:endParaRPr kumimoji="0"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Structural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结构工程杂志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结构设计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与施工实用期刊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009775"/>
          <a:ext cx="8072494" cy="360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72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地理地质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Journal of </a:t>
                      </a:r>
                      <a:r>
                        <a:rPr lang="en-US" altLang="zh-CN" sz="2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Geomechanics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国际地质力学杂志</a:t>
                      </a:r>
                      <a:endParaRPr kumimoji="0" lang="zh-CN" altLang="en-US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Cold Regions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寒区工程杂志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Geotechnical and Geoenvironmental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土工技术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与地质环境工程杂志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Hydrologic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水文工程杂志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Water Resources Planning and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水资源规划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与管理杂志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009775"/>
          <a:ext cx="8072494" cy="38039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72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交运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Aerospace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航天工程杂志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Bridge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桥梁工程杂志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Transportation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运输工程杂志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Waterway, Port, Coastal, and Ocean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航道、港口、海岸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与海洋工程杂志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Highway and Transportation Research and Development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English Edition</a:t>
                      </a:r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0" lang="en-US" altLang="en-US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公路交通科技</a:t>
                      </a:r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（英文版 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10" y="6072206"/>
            <a:ext cx="73581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※ 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中文版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由中国交通部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</a:rPr>
              <a:t>主办，英文版于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2013年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年底加入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平台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2653</TotalTime>
  <Words>2275</Words>
  <Application>Microsoft Office PowerPoint</Application>
  <PresentationFormat>全屏显示(4:3)</PresentationFormat>
  <Paragraphs>490</Paragraphs>
  <Slides>48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Maggie</dc:creator>
  <cp:lastModifiedBy>admin</cp:lastModifiedBy>
  <cp:revision>232</cp:revision>
  <dcterms:created xsi:type="dcterms:W3CDTF">2012-08-06T08:00:28Z</dcterms:created>
  <dcterms:modified xsi:type="dcterms:W3CDTF">2015-03-19T07:47:04Z</dcterms:modified>
</cp:coreProperties>
</file>